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58"/>
  </p:notesMasterIdLst>
  <p:sldIdLst>
    <p:sldId id="256" r:id="rId2"/>
    <p:sldId id="368" r:id="rId3"/>
    <p:sldId id="373" r:id="rId4"/>
    <p:sldId id="383" r:id="rId5"/>
    <p:sldId id="371" r:id="rId6"/>
    <p:sldId id="384" r:id="rId7"/>
    <p:sldId id="375" r:id="rId8"/>
    <p:sldId id="400" r:id="rId9"/>
    <p:sldId id="408" r:id="rId10"/>
    <p:sldId id="409" r:id="rId11"/>
    <p:sldId id="421" r:id="rId12"/>
    <p:sldId id="424" r:id="rId13"/>
    <p:sldId id="401" r:id="rId14"/>
    <p:sldId id="402" r:id="rId15"/>
    <p:sldId id="403" r:id="rId16"/>
    <p:sldId id="417" r:id="rId17"/>
    <p:sldId id="425" r:id="rId18"/>
    <p:sldId id="426" r:id="rId19"/>
    <p:sldId id="427" r:id="rId20"/>
    <p:sldId id="404" r:id="rId21"/>
    <p:sldId id="405" r:id="rId22"/>
    <p:sldId id="406" r:id="rId23"/>
    <p:sldId id="418" r:id="rId24"/>
    <p:sldId id="420" r:id="rId25"/>
    <p:sldId id="407" r:id="rId26"/>
    <p:sldId id="352" r:id="rId27"/>
    <p:sldId id="358" r:id="rId28"/>
    <p:sldId id="357" r:id="rId29"/>
    <p:sldId id="291" r:id="rId30"/>
    <p:sldId id="290" r:id="rId31"/>
    <p:sldId id="376" r:id="rId32"/>
    <p:sldId id="382" r:id="rId33"/>
    <p:sldId id="410" r:id="rId34"/>
    <p:sldId id="415" r:id="rId35"/>
    <p:sldId id="411" r:id="rId36"/>
    <p:sldId id="377" r:id="rId37"/>
    <p:sldId id="416" r:id="rId38"/>
    <p:sldId id="379" r:id="rId39"/>
    <p:sldId id="272" r:id="rId40"/>
    <p:sldId id="310" r:id="rId41"/>
    <p:sldId id="311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7" r:id="rId52"/>
    <p:sldId id="398" r:id="rId53"/>
    <p:sldId id="399" r:id="rId54"/>
    <p:sldId id="413" r:id="rId55"/>
    <p:sldId id="412" r:id="rId56"/>
    <p:sldId id="423" r:id="rId5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3E3"/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13"/>
  </p:normalViewPr>
  <p:slideViewPr>
    <p:cSldViewPr snapToGrid="0" snapToObjects="1">
      <p:cViewPr varScale="1">
        <p:scale>
          <a:sx n="154" d="100"/>
          <a:sy n="154" d="100"/>
        </p:scale>
        <p:origin x="208" y="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3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5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fld id="{74755C2D-C645-1E45-B038-F82EFC4B9776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5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3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5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7/20/16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7/20/16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php" TargetMode="External"/><Relationship Id="rId4" Type="http://schemas.openxmlformats.org/officeDocument/2006/relationships/hyperlink" Target="https://github.com/csev/tsugi-php-mod" TargetMode="External"/><Relationship Id="rId5" Type="http://schemas.openxmlformats.org/officeDocument/2006/relationships/hyperlink" Target="https://github.com/csev/tsugi-php-module" TargetMode="External"/><Relationship Id="rId6" Type="http://schemas.openxmlformats.org/officeDocument/2006/relationships/hyperlink" Target="https://github.com/csev/tsugi-php-standalone" TargetMode="External"/><Relationship Id="rId7" Type="http://schemas.openxmlformats.org/officeDocument/2006/relationships/hyperlink" Target="https://github.com/csev/tsugi-php-exercises" TargetMode="External"/><Relationship Id="rId8" Type="http://schemas.openxmlformats.org/officeDocument/2006/relationships/hyperlink" Target="https://github.com/csev/tsugi-php-slack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ev/tsugi-node-lti" TargetMode="External"/><Relationship Id="rId4" Type="http://schemas.openxmlformats.org/officeDocument/2006/relationships/hyperlink" Target="https://github.com/csev/tsugi-node-sample" TargetMode="External"/><Relationship Id="rId5" Type="http://schemas.openxmlformats.org/officeDocument/2006/relationships/hyperlink" Target="https://github.com/csev/tsugi-java" TargetMode="External"/><Relationship Id="rId6" Type="http://schemas.openxmlformats.org/officeDocument/2006/relationships/hyperlink" Target="https://github.com/csev/tsugi-java-servlet" TargetMode="External"/><Relationship Id="rId7" Type="http://schemas.openxmlformats.org/officeDocument/2006/relationships/hyperlink" Target="https://github.com/csev/tsugi-python-test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ev/tsugi-nod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gsvadvisor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hyperlink" Target="https://net.educause.edu/ir/library/pdf/eli303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37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hp-intr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hyperlink" Target="https://net.educause.edu/ir/library/pdf/eli3035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smtClean="0"/>
              <a:t>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8180" y="4259007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800" dirty="0" smtClean="0"/>
              <a:t>20July-2016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26" y="3236426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</a:t>
            </a:r>
            <a:r>
              <a:rPr lang="en-US" dirty="0" smtClean="0">
                <a:solidFill>
                  <a:srgbClr val="000000"/>
                </a:solidFill>
              </a:rPr>
              <a:t>App Store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Issues in LTI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Management  / Expiry</a:t>
            </a:r>
          </a:p>
          <a:p>
            <a:r>
              <a:rPr lang="en-US" dirty="0" smtClean="0"/>
              <a:t>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Instructor grade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488018" y="446567"/>
            <a:ext cx="2404263" cy="445504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457414" y="1372240"/>
            <a:ext cx="1339191" cy="11727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457414" y="2505948"/>
            <a:ext cx="1339191" cy="390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457414" y="2544951"/>
            <a:ext cx="1339191" cy="1094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41568" y="1726968"/>
            <a:ext cx="1115846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is-IS" sz="1600" dirty="0" smtClean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84133" y="102566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4133" y="215936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84133" y="329307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6783574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09733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862865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644205" y="1024656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644205" y="2158364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44205" y="3292072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313498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687898" y="1388490"/>
            <a:ext cx="2095676" cy="553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687898" y="1443790"/>
            <a:ext cx="2095676" cy="10784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687898" y="1443790"/>
            <a:ext cx="2095676" cy="221211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381143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687898" y="1388490"/>
            <a:ext cx="2174967" cy="257044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687898" y="2522198"/>
            <a:ext cx="2174967" cy="143674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687898" y="3655906"/>
            <a:ext cx="2174967" cy="30303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3684133" y="4243092"/>
            <a:ext cx="1003765" cy="4768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is-IS" sz="1600" dirty="0" smtClean="0">
                <a:solidFill>
                  <a:schemeClr val="tx1"/>
                </a:solidFill>
              </a:rPr>
              <a:t>…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8" y="4389161"/>
            <a:ext cx="1445007" cy="42838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643588" y="305368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LTI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03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20" y="318858"/>
            <a:ext cx="5728712" cy="4148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5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811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http://do1.dr-chuck.com/</a:t>
            </a:r>
            <a:r>
              <a:rPr lang="en-US" sz="2000" dirty="0" err="1"/>
              <a:t>tsugi</a:t>
            </a:r>
            <a:r>
              <a:rPr lang="en-US" sz="2000" dirty="0"/>
              <a:t>/</a:t>
            </a:r>
            <a:r>
              <a:rPr lang="en-US" sz="2000" dirty="0" err="1"/>
              <a:t>phpdoc</a:t>
            </a:r>
            <a:r>
              <a:rPr lang="en-US" sz="2000" dirty="0"/>
              <a:t>/classes/</a:t>
            </a:r>
            <a:r>
              <a:rPr lang="en-US" sz="2000" dirty="0" err="1"/>
              <a:t>Tsugi.Core.LTIX.html</a:t>
            </a:r>
            <a:endParaRPr lang="en-US" sz="20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" y="133706"/>
            <a:ext cx="7301833" cy="41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61129" y="4597628"/>
            <a:ext cx="35157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http://do1.dr-chuck.com/</a:t>
            </a:r>
            <a:r>
              <a:rPr lang="en-US" sz="1400" dirty="0" err="1"/>
              <a:t>tsugi</a:t>
            </a:r>
            <a:r>
              <a:rPr lang="en-US" sz="1400" dirty="0"/>
              <a:t>-node/</a:t>
            </a:r>
            <a:r>
              <a:rPr lang="en-US" sz="1400" dirty="0" err="1"/>
              <a:t>esdoc</a:t>
            </a:r>
            <a:r>
              <a:rPr lang="en-US" sz="14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9" y="405062"/>
            <a:ext cx="6011111" cy="3920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818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54840"/>
            <a:ext cx="6858000" cy="3989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228" y="1775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194218" y="546848"/>
            <a:ext cx="80062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7274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2943406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4811" y="17751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4824689" y="546848"/>
            <a:ext cx="154635" cy="416703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3267053" y="546848"/>
            <a:ext cx="1557636" cy="71233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73678" y="475345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4771839" y="4012303"/>
            <a:ext cx="996901" cy="741151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13841"/>
            <a:ext cx="6858000" cy="3587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4357" y="2411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User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380347" y="610504"/>
            <a:ext cx="236221" cy="988114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45263" y="14394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Tenant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9" name="Straight Arrow Connector 8"/>
          <p:cNvCxnSpPr>
            <a:stCxn id="8" idx="2"/>
          </p:cNvCxnSpPr>
          <p:nvPr/>
        </p:nvCxnSpPr>
        <p:spPr>
          <a:xfrm flipH="1">
            <a:off x="2731395" y="513272"/>
            <a:ext cx="265274" cy="450279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06844" y="24117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Context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4196722" y="610504"/>
            <a:ext cx="384174" cy="48444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2"/>
          </p:cNvCxnSpPr>
          <p:nvPr/>
        </p:nvCxnSpPr>
        <p:spPr>
          <a:xfrm flipH="1">
            <a:off x="3341544" y="610504"/>
            <a:ext cx="855178" cy="906136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80896" y="443932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FF"/>
                </a:solidFill>
              </a:rPr>
              <a:t>Link (Many)</a:t>
            </a:r>
            <a:endParaRPr lang="en-US" sz="1800" dirty="0">
              <a:solidFill>
                <a:srgbClr val="FF00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61921" y="3755659"/>
            <a:ext cx="687878" cy="683670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23" y="84394"/>
            <a:ext cx="5767849" cy="4641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4725758"/>
            <a:ext cx="5701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FF00"/>
                </a:solidFill>
              </a:rPr>
              <a:t>t</a:t>
            </a:r>
            <a:r>
              <a:rPr lang="en-US" sz="1800" dirty="0" err="1">
                <a:solidFill>
                  <a:srgbClr val="FFFF00"/>
                </a:solidFill>
              </a:rPr>
              <a:t>sugi</a:t>
            </a:r>
            <a:r>
              <a:rPr lang="en-US" sz="1800" dirty="0">
                <a:solidFill>
                  <a:srgbClr val="FFFF00"/>
                </a:solidFill>
              </a:rPr>
              <a:t>/docs</a:t>
            </a:r>
            <a:r>
              <a:rPr lang="en-US" sz="1800" dirty="0">
                <a:solidFill>
                  <a:srgbClr val="FFFF00"/>
                </a:solidFill>
              </a:rPr>
              <a:t>/lectures/02-Data-Model-Workbench.mwb</a:t>
            </a:r>
          </a:p>
        </p:txBody>
      </p:sp>
    </p:spTree>
    <p:extLst>
      <p:ext uri="{BB962C8B-B14F-4D97-AF65-F5344CB8AC3E}">
        <p14:creationId xmlns:p14="http://schemas.microsoft.com/office/powerpoint/2010/main" val="557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94" y="205979"/>
            <a:ext cx="3816405" cy="857250"/>
          </a:xfrm>
        </p:spPr>
        <p:txBody>
          <a:bodyPr/>
          <a:lstStyle/>
          <a:p>
            <a:r>
              <a:rPr lang="en-US" sz="3600" dirty="0" smtClean="0"/>
              <a:t>Original Mission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260795" y="1335587"/>
            <a:ext cx="381640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Build a set of standards-based tool kits to greatly advance the state of the art of interoperability, reusability, and re-</a:t>
            </a:r>
            <a:r>
              <a:rPr lang="en-US" sz="2800" dirty="0" err="1" smtClean="0"/>
              <a:t>mixability</a:t>
            </a:r>
            <a:r>
              <a:rPr lang="en-US" sz="2800" dirty="0" smtClean="0"/>
              <a:t> for learning content and software.</a:t>
            </a:r>
            <a:endParaRPr lang="en-US" sz="2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10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csev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-</a:t>
            </a:r>
            <a:r>
              <a:rPr lang="en-US" dirty="0" err="1"/>
              <a:t>php</a:t>
            </a:r>
            <a:r>
              <a:rPr lang="en-US" dirty="0"/>
              <a:t>-exercises</a:t>
            </a:r>
          </a:p>
        </p:txBody>
      </p:sp>
    </p:spTree>
    <p:extLst>
      <p:ext uri="{BB962C8B-B14F-4D97-AF65-F5344CB8AC3E}">
        <p14:creationId xmlns:p14="http://schemas.microsoft.com/office/powerpoint/2010/main" val="35064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grading and peer grading for </a:t>
            </a:r>
            <a:r>
              <a:rPr lang="en-US" dirty="0" err="1" smtClean="0"/>
              <a:t>Coursera</a:t>
            </a:r>
            <a:endParaRPr lang="en-US" dirty="0" smtClean="0"/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own free course service</a:t>
            </a:r>
          </a:p>
          <a:p>
            <a:pPr lvl="1"/>
            <a:r>
              <a:rPr lang="en-US" dirty="0" err="1" smtClean="0"/>
              <a:t>online.dr-chuck.com</a:t>
            </a:r>
            <a:endParaRPr lang="en-US" dirty="0" smtClean="0"/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2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Develop, Manage, Administration, App Store Console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</a:t>
            </a:r>
            <a:endParaRPr lang="en-US" dirty="0" smtClean="0"/>
          </a:p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github.com/csev/tsugi-php</a:t>
            </a:r>
            <a:endParaRPr lang="en-US" dirty="0" smtClean="0"/>
          </a:p>
          <a:p>
            <a:pPr lvl="1"/>
            <a:r>
              <a:rPr lang="en-US" dirty="0"/>
              <a:t>Modules: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github.com/csev/tsugi-php-mod</a:t>
            </a:r>
            <a:endParaRPr lang="en-US" dirty="0" smtClean="0"/>
          </a:p>
          <a:p>
            <a:pPr lvl="1"/>
            <a:r>
              <a:rPr lang="en-US" dirty="0"/>
              <a:t>Sample Module: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github.com/csev/tsugi-php-module</a:t>
            </a:r>
            <a:endParaRPr lang="en-US" dirty="0" smtClean="0"/>
          </a:p>
          <a:p>
            <a:pPr lvl="1"/>
            <a:r>
              <a:rPr lang="en-US" dirty="0"/>
              <a:t>Sample App: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github.com/csev/tsugi-php-standalone</a:t>
            </a:r>
            <a:endParaRPr lang="en-US" dirty="0" smtClean="0"/>
          </a:p>
          <a:p>
            <a:pPr lvl="1"/>
            <a:r>
              <a:rPr lang="en-US" dirty="0"/>
              <a:t>Exercises: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github.com/csev/tsugi-php-exercises</a:t>
            </a:r>
            <a:endParaRPr lang="en-US" dirty="0" smtClean="0"/>
          </a:p>
          <a:p>
            <a:pPr lvl="1"/>
            <a:r>
              <a:rPr lang="en-US" dirty="0"/>
              <a:t>Application: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github.com/csev/tsugi-php-slack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42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 smtClean="0"/>
              <a:t>Library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github.com/csev/tsugi-node</a:t>
            </a:r>
            <a:endParaRPr lang="en-US" dirty="0" smtClean="0"/>
          </a:p>
          <a:p>
            <a:pPr lvl="1"/>
            <a:r>
              <a:rPr lang="en-US" dirty="0"/>
              <a:t>LTI Library: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github.com/csev/tsugi-node-lti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github.com/csev/tsugi-node-sample</a:t>
            </a:r>
            <a:endParaRPr lang="en-US" dirty="0"/>
          </a:p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endParaRPr lang="en-US" dirty="0" smtClean="0"/>
          </a:p>
          <a:p>
            <a:pPr lvl="1"/>
            <a:r>
              <a:rPr lang="en-US" dirty="0"/>
              <a:t>Library: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github.com/csev/tsugi-java</a:t>
            </a:r>
            <a:endParaRPr lang="en-US" dirty="0" smtClean="0"/>
          </a:p>
          <a:p>
            <a:pPr lvl="1"/>
            <a:r>
              <a:rPr lang="en-US" dirty="0"/>
              <a:t>Sample Application: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github.com/csev/tsugi-java-servlet</a:t>
            </a:r>
            <a:endParaRPr lang="en-US" dirty="0" smtClean="0"/>
          </a:p>
          <a:p>
            <a:r>
              <a:rPr lang="en-US" dirty="0" smtClean="0"/>
              <a:t>Functionality Test (Python):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github.com/csev/tsugi-python-test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298728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76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22586"/>
            <a:ext cx="7543800" cy="1945481"/>
          </a:xfrm>
        </p:spPr>
        <p:txBody>
          <a:bodyPr/>
          <a:lstStyle/>
          <a:p>
            <a:r>
              <a:rPr lang="en-US" dirty="0" smtClean="0"/>
              <a:t>IMS Content Item and CASA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2922835"/>
            <a:ext cx="6461760" cy="800100"/>
          </a:xfrm>
        </p:spPr>
        <p:txBody>
          <a:bodyPr/>
          <a:lstStyle/>
          <a:p>
            <a:r>
              <a:rPr lang="en-US" dirty="0" smtClean="0"/>
              <a:t>One of Many of the upcoming new </a:t>
            </a:r>
            <a:r>
              <a:rPr lang="en-US" dirty="0" err="1" smtClean="0"/>
              <a:t>Specicifcations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33748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71498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51731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" y="158328"/>
            <a:ext cx="7997067" cy="48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3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4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2-29-Canvas-Sakai-Content-Item-Pick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0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29-Canvas-Sakai-Content-Item-Lau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2" y="0"/>
            <a:ext cx="7481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1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2" y="436396"/>
            <a:ext cx="7823634" cy="4073226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99303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88" y="0"/>
            <a:ext cx="665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6-02-22-Tsug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121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-03-01-Sakai-CAS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8" y="0"/>
            <a:ext cx="72510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56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0" y="-297512"/>
            <a:ext cx="8489018" cy="57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7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canvas_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" y="132205"/>
            <a:ext cx="1222214" cy="1197271"/>
          </a:xfrm>
          <a:prstGeom prst="rect">
            <a:avLst/>
          </a:prstGeom>
        </p:spPr>
      </p:pic>
      <p:pic>
        <p:nvPicPr>
          <p:cNvPr id="5" name="Picture 4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2" y="3052425"/>
            <a:ext cx="1638300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1219" y="212359"/>
            <a:ext cx="26355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CASA</a:t>
            </a:r>
          </a:p>
          <a:p>
            <a:pPr algn="ctr"/>
            <a:r>
              <a:rPr lang="en-US" sz="4000" b="1" dirty="0" smtClean="0"/>
              <a:t>App Store</a:t>
            </a:r>
            <a:endParaRPr lang="en-US" sz="4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628872" y="1329476"/>
            <a:ext cx="2806813" cy="2163029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2346792" y="3520115"/>
            <a:ext cx="2088893" cy="27610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2"/>
          </p:cNvCxnSpPr>
          <p:nvPr/>
        </p:nvCxnSpPr>
        <p:spPr>
          <a:xfrm flipV="1">
            <a:off x="5998973" y="1535798"/>
            <a:ext cx="0" cy="1403173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1"/>
          </p:cNvCxnSpPr>
          <p:nvPr/>
        </p:nvCxnSpPr>
        <p:spPr>
          <a:xfrm flipV="1">
            <a:off x="1542317" y="874079"/>
            <a:ext cx="3138902" cy="20648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" idx="2"/>
          </p:cNvCxnSpPr>
          <p:nvPr/>
        </p:nvCxnSpPr>
        <p:spPr>
          <a:xfrm flipV="1">
            <a:off x="1542317" y="1329476"/>
            <a:ext cx="0" cy="1609495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26633" y="4350067"/>
            <a:ext cx="2631367" cy="667560"/>
            <a:chOff x="5388582" y="4475940"/>
            <a:chExt cx="2631367" cy="66756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525871" y="4670466"/>
              <a:ext cx="460988" cy="2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98973" y="4475940"/>
              <a:ext cx="191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IMS CASA</a:t>
              </a:r>
            </a:p>
            <a:p>
              <a:r>
                <a:rPr lang="en-US" sz="1800" dirty="0" smtClean="0"/>
                <a:t>IMS </a:t>
              </a:r>
              <a:r>
                <a:rPr lang="en-US" sz="1800" dirty="0" err="1" smtClean="0"/>
                <a:t>ContentItem</a:t>
              </a:r>
              <a:endParaRPr lang="en-US" sz="18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525871" y="4977581"/>
              <a:ext cx="460988" cy="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388582" y="4475940"/>
              <a:ext cx="2631367" cy="667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39" y="3150682"/>
            <a:ext cx="2678600" cy="7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360493"/>
              </p:ext>
            </p:extLst>
          </p:nvPr>
        </p:nvGraphicFramePr>
        <p:xfrm>
          <a:off x="984685" y="1509324"/>
          <a:ext cx="5758715" cy="28651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325184"/>
                <a:gridCol w="978302"/>
                <a:gridCol w="1151743"/>
                <a:gridCol w="1151743"/>
                <a:gridCol w="11517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Tsugi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196416" y="1357160"/>
            <a:ext cx="2668774" cy="202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pic>
        <p:nvPicPr>
          <p:cNvPr id="3" name="Picture 2" descr="lego spe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33" y="1613660"/>
            <a:ext cx="6221346" cy="3110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459" y="4761146"/>
            <a:ext cx="1538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Malcolm Brown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92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will be many specialized LMSs with limited built in features</a:t>
            </a:r>
          </a:p>
          <a:p>
            <a:pPr lvl="1"/>
            <a:r>
              <a:rPr lang="en-US" dirty="0"/>
              <a:t>Most features come from app stores (also plentiful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Book, web site, and course authoring will merge</a:t>
            </a:r>
          </a:p>
          <a:p>
            <a:pPr lvl="1"/>
            <a:r>
              <a:rPr lang="en-US" dirty="0" smtClean="0"/>
              <a:t>Content will play in many different LMS systems</a:t>
            </a:r>
          </a:p>
          <a:p>
            <a:r>
              <a:rPr lang="en-US" dirty="0" smtClean="0"/>
              <a:t>App stores will have &gt; 100K apps / content</a:t>
            </a:r>
          </a:p>
          <a:p>
            <a:r>
              <a:rPr lang="en-US" dirty="0" smtClean="0"/>
              <a:t>There will be business models beyond CIO to vendor</a:t>
            </a:r>
          </a:p>
          <a:p>
            <a:pPr lvl="1"/>
            <a:r>
              <a:rPr lang="en-US" dirty="0" smtClean="0"/>
              <a:t>Teacher to vendor</a:t>
            </a:r>
            <a:r>
              <a:rPr lang="en-US" dirty="0"/>
              <a:t> </a:t>
            </a:r>
            <a:r>
              <a:rPr lang="en-US" dirty="0" smtClean="0"/>
              <a:t>/ Teacher to teacher / Student to vendor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NGDLE Experiments...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Marketed t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When?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(lucky) Teacher's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5601"/>
            <a:ext cx="7700211" cy="51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2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z Pro XScreenSnapz0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02" y="-22894"/>
            <a:ext cx="7919699" cy="5143500"/>
          </a:xfrm>
          <a:prstGeom prst="rect">
            <a:avLst/>
          </a:prstGeom>
        </p:spPr>
      </p:pic>
      <p:sp>
        <p:nvSpPr>
          <p:cNvPr id="184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4800600"/>
            <a:ext cx="1905000" cy="1714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1E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900" b="0" dirty="0">
                <a:solidFill>
                  <a:schemeClr val="bg1"/>
                </a:solidFill>
                <a:latin typeface="Trebuchet MS" charset="0"/>
              </a:rPr>
              <a:t>Page </a:t>
            </a:r>
            <a:fld id="{0F37580A-2322-754F-A90B-514E84ACAECF}" type="slidenum">
              <a:rPr lang="en-US" sz="900" b="0">
                <a:solidFill>
                  <a:schemeClr val="bg1"/>
                </a:solidFill>
                <a:latin typeface="Trebuchet MS" charset="0"/>
              </a:rPr>
              <a:pPr/>
              <a:t>5</a:t>
            </a:fld>
            <a:endParaRPr lang="en-US" sz="900" b="0" dirty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1" y="4362006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latin typeface="Myriad Pro"/>
                <a:cs typeface="Myriad Pro"/>
              </a:rPr>
              <a:t>Source: </a:t>
            </a:r>
            <a:r>
              <a:rPr lang="en-US" sz="1200" dirty="0" smtClean="0">
                <a:latin typeface="Myriad Pro"/>
                <a:cs typeface="Myriad Pro"/>
              </a:rPr>
              <a:t>GSV: American</a:t>
            </a:r>
          </a:p>
          <a:p>
            <a:r>
              <a:rPr lang="en-US" sz="1200" dirty="0" smtClean="0">
                <a:latin typeface="Myriad Pro"/>
                <a:cs typeface="Myriad Pro"/>
              </a:rPr>
              <a:t>Revolution 2.0</a:t>
            </a:r>
            <a:endParaRPr lang="en-US" sz="1200" b="0" dirty="0" smtClean="0">
              <a:latin typeface="Myriad Pro"/>
              <a:cs typeface="Myriad Pro"/>
            </a:endParaRPr>
          </a:p>
          <a:p>
            <a:r>
              <a:rPr lang="en-US" sz="1200" dirty="0">
                <a:latin typeface="Myriad Pro"/>
                <a:cs typeface="Myriad Pro"/>
                <a:hlinkClick r:id="rId4"/>
              </a:rPr>
              <a:t>http://</a:t>
            </a:r>
            <a:r>
              <a:rPr lang="en-US" sz="1200" dirty="0" smtClean="0">
                <a:latin typeface="Myriad Pro"/>
                <a:cs typeface="Myriad Pro"/>
                <a:hlinkClick r:id="rId4"/>
              </a:rPr>
              <a:t>gsvadvisors.com</a:t>
            </a:r>
            <a:r>
              <a:rPr lang="en-US" sz="1200" dirty="0" smtClean="0">
                <a:latin typeface="Myriad Pro"/>
                <a:cs typeface="Myriad Pro"/>
              </a:rPr>
              <a:t> </a:t>
            </a:r>
            <a:endParaRPr lang="en-US" sz="1200" b="0" dirty="0">
              <a:latin typeface="Myriad Pro"/>
              <a:cs typeface="Myriad Pr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5" y="87474"/>
            <a:ext cx="194093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Historic</a:t>
            </a:r>
          </a:p>
          <a:p>
            <a:r>
              <a:rPr lang="en-US" sz="2800" dirty="0" smtClean="0"/>
              <a:t>Levels of</a:t>
            </a:r>
          </a:p>
          <a:p>
            <a:r>
              <a:rPr lang="en-US" sz="2800" dirty="0" smtClean="0"/>
              <a:t>Venture</a:t>
            </a:r>
          </a:p>
          <a:p>
            <a:r>
              <a:rPr lang="en-US" sz="2800" dirty="0" smtClean="0"/>
              <a:t>Investment</a:t>
            </a:r>
          </a:p>
          <a:p>
            <a:r>
              <a:rPr lang="en-US" sz="2800" dirty="0" smtClean="0"/>
              <a:t>in EdTech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7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1" y="0"/>
            <a:ext cx="7801799" cy="5143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51069" y="1398903"/>
            <a:ext cx="1610467" cy="3129126"/>
            <a:chOff x="6138179" y="1398903"/>
            <a:chExt cx="1610467" cy="3129126"/>
          </a:xfrm>
        </p:grpSpPr>
        <p:sp>
          <p:nvSpPr>
            <p:cNvPr id="2" name="Rectangle 1"/>
            <p:cNvSpPr/>
            <p:nvPr/>
          </p:nvSpPr>
          <p:spPr>
            <a:xfrm>
              <a:off x="6138179" y="1398903"/>
              <a:ext cx="1610467" cy="31291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Untitle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3" t="26382" r="78472" b="26918"/>
            <a:stretch/>
          </p:blipFill>
          <p:spPr>
            <a:xfrm>
              <a:off x="6308429" y="1536953"/>
              <a:ext cx="1269966" cy="2882474"/>
            </a:xfrm>
            <a:prstGeom prst="rect">
              <a:avLst/>
            </a:prstGeom>
            <a:ln>
              <a:solidFill>
                <a:srgbClr val="8BA3E3"/>
              </a:solidFill>
            </a:ln>
            <a:effectLst>
              <a:glow rad="139700">
                <a:srgbClr val="8BA3E3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83701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51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16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30" name="Picture 29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92" y="3480195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9" name="TextBox 28"/>
          <p:cNvSpPr txBox="1"/>
          <p:nvPr/>
        </p:nvSpPr>
        <p:spPr>
          <a:xfrm>
            <a:off x="4887267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229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122463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58" y="3874948"/>
            <a:ext cx="1261595" cy="3740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79612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2004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4887267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0113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2" y="231648"/>
            <a:ext cx="7030425" cy="4618413"/>
          </a:xfrm>
          <a:prstGeom prst="rect">
            <a:avLst/>
          </a:prstGeom>
        </p:spPr>
      </p:pic>
      <p:sp>
        <p:nvSpPr>
          <p:cNvPr id="6" name="Shape 70"/>
          <p:cNvSpPr/>
          <p:nvPr/>
        </p:nvSpPr>
        <p:spPr>
          <a:xfrm>
            <a:off x="1158667" y="3874948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1.0</a:t>
            </a:r>
          </a:p>
        </p:txBody>
      </p:sp>
      <p:sp>
        <p:nvSpPr>
          <p:cNvPr id="7" name="Shape 71"/>
          <p:cNvSpPr/>
          <p:nvPr/>
        </p:nvSpPr>
        <p:spPr>
          <a:xfrm>
            <a:off x="1793847" y="3944362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1.5</a:t>
            </a:r>
          </a:p>
        </p:txBody>
      </p:sp>
      <p:sp>
        <p:nvSpPr>
          <p:cNvPr id="8" name="Shape 72"/>
          <p:cNvSpPr/>
          <p:nvPr/>
        </p:nvSpPr>
        <p:spPr>
          <a:xfrm>
            <a:off x="1484893" y="318081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2.0</a:t>
            </a:r>
          </a:p>
        </p:txBody>
      </p:sp>
      <p:sp>
        <p:nvSpPr>
          <p:cNvPr id="9" name="Shape 73"/>
          <p:cNvSpPr/>
          <p:nvPr/>
        </p:nvSpPr>
        <p:spPr>
          <a:xfrm>
            <a:off x="1454535" y="421597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0" name="Shape 74"/>
          <p:cNvSpPr/>
          <p:nvPr/>
        </p:nvSpPr>
        <p:spPr>
          <a:xfrm>
            <a:off x="1660505" y="406326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" name="Shape 75"/>
          <p:cNvSpPr/>
          <p:nvPr/>
        </p:nvSpPr>
        <p:spPr>
          <a:xfrm>
            <a:off x="1825280" y="348019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2" name="Shape 76"/>
          <p:cNvSpPr/>
          <p:nvPr/>
        </p:nvSpPr>
        <p:spPr>
          <a:xfrm>
            <a:off x="2127369" y="326501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" name="Shape 77"/>
          <p:cNvSpPr/>
          <p:nvPr/>
        </p:nvSpPr>
        <p:spPr>
          <a:xfrm>
            <a:off x="2230354" y="320254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Shape 78"/>
          <p:cNvSpPr/>
          <p:nvPr/>
        </p:nvSpPr>
        <p:spPr>
          <a:xfrm>
            <a:off x="2745277" y="3049832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5" name="Shape 79"/>
          <p:cNvSpPr/>
          <p:nvPr/>
        </p:nvSpPr>
        <p:spPr>
          <a:xfrm>
            <a:off x="3901601" y="1889724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2.9</a:t>
            </a:r>
          </a:p>
        </p:txBody>
      </p:sp>
      <p:sp>
        <p:nvSpPr>
          <p:cNvPr id="16" name="Shape 80"/>
          <p:cNvSpPr/>
          <p:nvPr/>
        </p:nvSpPr>
        <p:spPr>
          <a:xfrm>
            <a:off x="3184679" y="2952654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81"/>
          <p:cNvSpPr/>
          <p:nvPr/>
        </p:nvSpPr>
        <p:spPr>
          <a:xfrm>
            <a:off x="4029154" y="2369581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82"/>
          <p:cNvSpPr/>
          <p:nvPr/>
        </p:nvSpPr>
        <p:spPr>
          <a:xfrm>
            <a:off x="3679005" y="2793003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9" name="Shape 83"/>
          <p:cNvSpPr/>
          <p:nvPr/>
        </p:nvSpPr>
        <p:spPr>
          <a:xfrm>
            <a:off x="3963392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2.8</a:t>
            </a:r>
          </a:p>
        </p:txBody>
      </p:sp>
      <p:sp>
        <p:nvSpPr>
          <p:cNvPr id="20" name="Shape 84"/>
          <p:cNvSpPr/>
          <p:nvPr/>
        </p:nvSpPr>
        <p:spPr>
          <a:xfrm>
            <a:off x="3112052" y="2576917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2.7</a:t>
            </a:r>
          </a:p>
        </p:txBody>
      </p:sp>
      <p:sp>
        <p:nvSpPr>
          <p:cNvPr id="21" name="Shape 85"/>
          <p:cNvSpPr/>
          <p:nvPr/>
        </p:nvSpPr>
        <p:spPr>
          <a:xfrm>
            <a:off x="2645187" y="26463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2.6</a:t>
            </a:r>
          </a:p>
        </p:txBody>
      </p:sp>
      <p:sp>
        <p:nvSpPr>
          <p:cNvPr id="22" name="Shape 86"/>
          <p:cNvSpPr/>
          <p:nvPr/>
        </p:nvSpPr>
        <p:spPr>
          <a:xfrm>
            <a:off x="1921399" y="3376076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" name="Shape 87"/>
          <p:cNvSpPr/>
          <p:nvPr/>
        </p:nvSpPr>
        <p:spPr>
          <a:xfrm>
            <a:off x="2031250" y="3320545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4" name="Shape 88"/>
          <p:cNvSpPr/>
          <p:nvPr/>
        </p:nvSpPr>
        <p:spPr>
          <a:xfrm>
            <a:off x="2102802" y="2847630"/>
            <a:ext cx="462502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2.5</a:t>
            </a:r>
          </a:p>
        </p:txBody>
      </p:sp>
      <p:sp>
        <p:nvSpPr>
          <p:cNvPr id="25" name="Shape 90"/>
          <p:cNvSpPr/>
          <p:nvPr/>
        </p:nvSpPr>
        <p:spPr>
          <a:xfrm>
            <a:off x="4653598" y="2115840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" name="Shape 91"/>
          <p:cNvSpPr/>
          <p:nvPr/>
        </p:nvSpPr>
        <p:spPr>
          <a:xfrm>
            <a:off x="4612533" y="2274528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10</a:t>
            </a:r>
            <a:endParaRPr sz="3300" dirty="0"/>
          </a:p>
        </p:txBody>
      </p:sp>
      <p:sp>
        <p:nvSpPr>
          <p:cNvPr id="27" name="Shape 90"/>
          <p:cNvSpPr/>
          <p:nvPr/>
        </p:nvSpPr>
        <p:spPr>
          <a:xfrm>
            <a:off x="5404423" y="1722318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" name="Shape 91"/>
          <p:cNvSpPr/>
          <p:nvPr/>
        </p:nvSpPr>
        <p:spPr>
          <a:xfrm>
            <a:off x="4953006" y="1303495"/>
            <a:ext cx="381093" cy="411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/>
              <a:t>11</a:t>
            </a:r>
            <a:endParaRPr sz="3300" dirty="0"/>
          </a:p>
        </p:txBody>
      </p:sp>
      <p:pic>
        <p:nvPicPr>
          <p:cNvPr id="2" name="Picture 1" descr="hy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78"/>
          <a:stretch/>
        </p:blipFill>
        <p:spPr>
          <a:xfrm>
            <a:off x="5946215" y="736810"/>
            <a:ext cx="3574554" cy="3956304"/>
          </a:xfrm>
          <a:prstGeom prst="rect">
            <a:avLst/>
          </a:prstGeom>
        </p:spPr>
      </p:pic>
      <p:pic>
        <p:nvPicPr>
          <p:cNvPr id="29" name="Picture 2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24" y="887847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1" name="Shape 90"/>
          <p:cNvSpPr/>
          <p:nvPr/>
        </p:nvSpPr>
        <p:spPr>
          <a:xfrm>
            <a:off x="6208960" y="1497099"/>
            <a:ext cx="205970" cy="20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blipFill>
            <a:blip r:embed="rId3"/>
          </a:blipFill>
          <a:ln w="25400">
            <a:miter lim="400000"/>
          </a:ln>
        </p:spPr>
        <p:txBody>
          <a:bodyPr lIns="39685" tIns="39685" rIns="39685" bIns="39685" anchor="ctr"/>
          <a:lstStyle/>
          <a:p>
            <a:pPr defTabSz="4563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" name="Shape 91"/>
          <p:cNvSpPr/>
          <p:nvPr/>
        </p:nvSpPr>
        <p:spPr>
          <a:xfrm>
            <a:off x="5693527" y="989962"/>
            <a:ext cx="509124" cy="58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9685" tIns="39685" rIns="39685" bIns="39685" anchor="ctr">
            <a:spAutoFit/>
          </a:bodyPr>
          <a:lstStyle>
            <a:lvl1pPr algn="ctr" defTabSz="5842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dirty="0" smtClean="0"/>
              <a:t>12</a:t>
            </a:r>
            <a:endParaRPr sz="33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79" y="3841971"/>
            <a:ext cx="1261595" cy="374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612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2004</a:t>
            </a:r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5729734" y="480193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6147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mple19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13" y="758115"/>
            <a:ext cx="2567846" cy="3464258"/>
          </a:xfrm>
          <a:prstGeom prst="rect">
            <a:avLst/>
          </a:prstGeom>
        </p:spPr>
      </p:pic>
      <p:pic>
        <p:nvPicPr>
          <p:cNvPr id="5" name="Picture 4" descr="severance_charles_book_cover_080715_green_278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1"/>
          <a:stretch/>
        </p:blipFill>
        <p:spPr>
          <a:xfrm>
            <a:off x="4800702" y="805434"/>
            <a:ext cx="2704414" cy="3474154"/>
          </a:xfrm>
          <a:prstGeom prst="rect">
            <a:avLst/>
          </a:prstGeom>
        </p:spPr>
      </p:pic>
      <p:pic>
        <p:nvPicPr>
          <p:cNvPr id="6" name="Picture 5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04" y="4366439"/>
            <a:ext cx="1122839" cy="678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 7"/>
          <p:cNvSpPr/>
          <p:nvPr/>
        </p:nvSpPr>
        <p:spPr>
          <a:xfrm>
            <a:off x="1248754" y="231582"/>
            <a:ext cx="6176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In building the </a:t>
            </a:r>
            <a:r>
              <a:rPr lang="en-US" sz="1800" dirty="0" smtClean="0"/>
              <a:t>NGDLE, </a:t>
            </a:r>
            <a:r>
              <a:rPr lang="en-US" sz="1800" dirty="0"/>
              <a:t>open source will be first to market..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31" y="4484108"/>
            <a:ext cx="1724527" cy="5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54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(August 2016)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Tsugi</a:t>
            </a:r>
            <a:r>
              <a:rPr lang="en-US" dirty="0" smtClean="0"/>
              <a:t> Node Up to MVP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Embedding </a:t>
            </a:r>
            <a:r>
              <a:rPr lang="en-US" dirty="0" err="1" smtClean="0"/>
              <a:t>Tsugi</a:t>
            </a:r>
            <a:r>
              <a:rPr lang="en-US" dirty="0" smtClean="0"/>
              <a:t> PHP in web content site</a:t>
            </a:r>
          </a:p>
          <a:p>
            <a:pPr lvl="1"/>
            <a:r>
              <a:rPr lang="en-US" dirty="0" smtClean="0">
                <a:hlinkClick r:id="rId2"/>
              </a:rPr>
              <a:t>http://www.php-intro.com/</a:t>
            </a:r>
            <a:endParaRPr lang="en-US" dirty="0" smtClean="0"/>
          </a:p>
          <a:p>
            <a:r>
              <a:rPr lang="en-US" dirty="0" smtClean="0"/>
              <a:t>Mentor </a:t>
            </a:r>
            <a:r>
              <a:rPr lang="en-US" dirty="0" err="1" smtClean="0"/>
              <a:t>Tsugi</a:t>
            </a:r>
            <a:r>
              <a:rPr lang="en-US" dirty="0" smtClean="0"/>
              <a:t>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3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nt2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478"/>
            <a:ext cx="7251700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436345" y="858952"/>
            <a:ext cx="7321503" cy="857250"/>
          </a:xfrm>
        </p:spPr>
        <p:txBody>
          <a:bodyPr/>
          <a:lstStyle/>
          <a:p>
            <a:pPr eaLnBrk="1" hangingPunct="1"/>
            <a:r>
              <a:rPr lang="en-US" sz="4400" dirty="0">
                <a:latin typeface="Calibri" charset="0"/>
              </a:rPr>
              <a:t>The Conclusion:</a:t>
            </a:r>
            <a:br>
              <a:rPr lang="en-US" sz="4400" dirty="0">
                <a:latin typeface="Calibri" charset="0"/>
              </a:rPr>
            </a:br>
            <a:r>
              <a:rPr lang="en-US" sz="4400" dirty="0">
                <a:latin typeface="Calibri" charset="0"/>
              </a:rPr>
              <a:t>The NGDLE is </a:t>
            </a:r>
            <a:r>
              <a:rPr lang="en-US" sz="4400" b="1" dirty="0">
                <a:latin typeface="Calibri" charset="0"/>
              </a:rPr>
              <a:t>More</a:t>
            </a:r>
            <a:r>
              <a:rPr lang="en-US" sz="4400" dirty="0">
                <a:latin typeface="Calibri" charset="0"/>
              </a:rPr>
              <a:t> Than an LMS</a:t>
            </a:r>
          </a:p>
        </p:txBody>
      </p:sp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58D450-D5D6-A943-BA9D-E863FDFFF274}" type="slidenum">
              <a:rPr lang="en-US" sz="900">
                <a:solidFill>
                  <a:srgbClr val="2A4B7E"/>
                </a:solidFill>
              </a:rPr>
              <a:pPr eaLnBrk="1" hangingPunct="1"/>
              <a:t>7</a:t>
            </a:fld>
            <a:endParaRPr lang="en-US" sz="900">
              <a:solidFill>
                <a:srgbClr val="2A4B7E"/>
              </a:solidFill>
            </a:endParaRPr>
          </a:p>
        </p:txBody>
      </p:sp>
      <p:sp>
        <p:nvSpPr>
          <p:cNvPr id="79875" name="Rectangle 2"/>
          <p:cNvSpPr>
            <a:spLocks noChangeArrowheads="1"/>
          </p:cNvSpPr>
          <p:nvPr/>
        </p:nvSpPr>
        <p:spPr bwMode="auto">
          <a:xfrm>
            <a:off x="1065213" y="2398848"/>
            <a:ext cx="61928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“An early conclusion from our research is that although the </a:t>
            </a:r>
            <a:r>
              <a:rPr lang="en-US" sz="1800" b="1" dirty="0"/>
              <a:t>NGDLE might include a traditional LMS as a component</a:t>
            </a:r>
            <a:r>
              <a:rPr lang="en-US" sz="1800" dirty="0"/>
              <a:t>, it will not itself be a single application like the current LMS or other enterprise applications. Rather, </a:t>
            </a:r>
            <a:r>
              <a:rPr lang="en-US" sz="1800" b="1" dirty="0"/>
              <a:t>the NGDLE will be an ecosystem of sorts </a:t>
            </a:r>
            <a:r>
              <a:rPr lang="en-US" sz="1800" dirty="0"/>
              <a:t>. . . “ </a:t>
            </a:r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289103" y="4614128"/>
            <a:ext cx="5616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https://net.educause.edu/ir/library/pdf/eli3035.pdf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17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Getting to 100K Learning Applications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 Store Plumbing</a:t>
            </a:r>
            <a:endParaRPr lang="en-US" dirty="0"/>
          </a:p>
        </p:txBody>
      </p:sp>
      <p:pic>
        <p:nvPicPr>
          <p:cNvPr id="6" name="Picture 5" descr="SakaiMetaph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4" b="29556"/>
          <a:stretch/>
        </p:blipFill>
        <p:spPr>
          <a:xfrm>
            <a:off x="5471353" y="2871433"/>
            <a:ext cx="2641522" cy="2070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70425"/>
            <a:ext cx="2265947" cy="6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Rich Standards</a:t>
            </a:r>
          </a:p>
          <a:p>
            <a:r>
              <a:rPr lang="en-US" sz="3200" dirty="0" smtClean="0"/>
              <a:t>Training for Developers</a:t>
            </a:r>
          </a:p>
          <a:p>
            <a:r>
              <a:rPr lang="en-US" sz="3200" dirty="0" smtClean="0"/>
              <a:t>API Libraries – PHP, Java, Python, Node...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Content Repositories</a:t>
            </a:r>
          </a:p>
          <a:p>
            <a:r>
              <a:rPr lang="en-US" sz="3200" dirty="0" smtClean="0"/>
              <a:t>Learning Management Systems (many)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95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1861</TotalTime>
  <Words>889</Words>
  <Application>Microsoft Macintosh PowerPoint</Application>
  <PresentationFormat>On-screen Show (16:9)</PresentationFormat>
  <Paragraphs>273</Paragraphs>
  <Slides>56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Cambria</vt:lpstr>
      <vt:lpstr>Gill Sans</vt:lpstr>
      <vt:lpstr>ＭＳ Ｐゴシック</vt:lpstr>
      <vt:lpstr>Myriad Pro</vt:lpstr>
      <vt:lpstr>Times</vt:lpstr>
      <vt:lpstr>Trebuchet MS</vt:lpstr>
      <vt:lpstr>Wingdings</vt:lpstr>
      <vt:lpstr>Adjacency</vt:lpstr>
      <vt:lpstr>Next Generation Teaching and Learning</vt:lpstr>
      <vt:lpstr>Original Mission</vt:lpstr>
      <vt:lpstr>PowerPoint Presentation</vt:lpstr>
      <vt:lpstr>interoperability</vt:lpstr>
      <vt:lpstr>PowerPoint Presentation</vt:lpstr>
      <vt:lpstr>March 6, 2008 iPhone SDK Press Conference</vt:lpstr>
      <vt:lpstr>The Conclusion: The NGDLE is More Than an LMS</vt:lpstr>
      <vt:lpstr>Getting to 100K Learning Applications</vt:lpstr>
      <vt:lpstr>What to Build</vt:lpstr>
      <vt:lpstr>Expanding Standards</vt:lpstr>
      <vt:lpstr>Advanced Issues in LTI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Tools To Date</vt:lpstr>
      <vt:lpstr>Tsugi Developer Training</vt:lpstr>
      <vt:lpstr>Tsugi Production</vt:lpstr>
      <vt:lpstr>GitHub Structure</vt:lpstr>
      <vt:lpstr>GitHub Structure</vt:lpstr>
      <vt:lpstr>IMS Content Item and CASA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Score Card</vt:lpstr>
      <vt:lpstr>In the Future</vt:lpstr>
      <vt:lpstr>NGDLE Experiments...</vt:lpstr>
      <vt:lpstr>When?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Conclusion: The NGDLE is More Than an LMS</vt:lpstr>
      <vt:lpstr>PowerPoint Presentation</vt:lpstr>
      <vt:lpstr>PowerPoint Presentation</vt:lpstr>
      <vt:lpstr>PowerPoint Presentation</vt:lpstr>
      <vt:lpstr>PowerPoint Presentation</vt:lpstr>
      <vt:lpstr>Roadmap (August 2016)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Microsoft Office User</cp:lastModifiedBy>
  <cp:revision>151</cp:revision>
  <dcterms:created xsi:type="dcterms:W3CDTF">2015-11-01T12:58:24Z</dcterms:created>
  <dcterms:modified xsi:type="dcterms:W3CDTF">2016-07-20T11:13:28Z</dcterms:modified>
</cp:coreProperties>
</file>